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CB280-CDBF-4AC8-886B-13CD21529A7C}" type="datetimeFigureOut">
              <a:rPr lang="nl-NL" smtClean="0"/>
              <a:pPr/>
              <a:t>25-7-2016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29828B-FC9B-4810-B0C6-18F64A7BD8A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755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E85A9A18-83E1-4B14-8550-31BBB3408157}" type="datetimeFigureOut">
              <a:rPr lang="nl-NL" smtClean="0"/>
              <a:pPr/>
              <a:t>25-7-2016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49B46C28-441A-4368-A1E3-1D46F09D1F9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3601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9A18-83E1-4B14-8550-31BBB3408157}" type="datetimeFigureOut">
              <a:rPr lang="nl-NL" smtClean="0"/>
              <a:pPr/>
              <a:t>25-7-2016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49B46C28-441A-4368-A1E3-1D46F09D1F9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4366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9A18-83E1-4B14-8550-31BBB3408157}" type="datetimeFigureOut">
              <a:rPr lang="nl-NL" smtClean="0"/>
              <a:pPr/>
              <a:t>25-7-2016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49B46C28-441A-4368-A1E3-1D46F09D1F9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73997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9A18-83E1-4B14-8550-31BBB3408157}" type="datetimeFigureOut">
              <a:rPr lang="nl-NL" smtClean="0"/>
              <a:pPr/>
              <a:t>25-7-2016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49B46C28-441A-4368-A1E3-1D46F09D1F9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03684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9A18-83E1-4B14-8550-31BBB3408157}" type="datetimeFigureOut">
              <a:rPr lang="nl-NL" smtClean="0"/>
              <a:pPr/>
              <a:t>25-7-2016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49B46C28-441A-4368-A1E3-1D46F09D1F9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51859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9A18-83E1-4B14-8550-31BBB3408157}" type="datetimeFigureOut">
              <a:rPr lang="nl-NL" smtClean="0"/>
              <a:pPr/>
              <a:t>25-7-2016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46C28-441A-4368-A1E3-1D46F09D1F9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05827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9A18-83E1-4B14-8550-31BBB3408157}" type="datetimeFigureOut">
              <a:rPr lang="nl-NL" smtClean="0"/>
              <a:pPr/>
              <a:t>25-7-2016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46C28-441A-4368-A1E3-1D46F09D1F9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4707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9A18-83E1-4B14-8550-31BBB3408157}" type="datetimeFigureOut">
              <a:rPr lang="nl-NL" smtClean="0"/>
              <a:pPr/>
              <a:t>25-7-2016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46C28-441A-4368-A1E3-1D46F09D1F9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81134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E85A9A18-83E1-4B14-8550-31BBB3408157}" type="datetimeFigureOut">
              <a:rPr lang="nl-NL" smtClean="0"/>
              <a:pPr/>
              <a:t>25-7-2016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49B46C28-441A-4368-A1E3-1D46F09D1F9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1339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9A18-83E1-4B14-8550-31BBB3408157}" type="datetimeFigureOut">
              <a:rPr lang="nl-NL" smtClean="0"/>
              <a:pPr/>
              <a:t>25-7-2016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46C28-441A-4368-A1E3-1D46F09D1F9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9325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E85A9A18-83E1-4B14-8550-31BBB3408157}" type="datetimeFigureOut">
              <a:rPr lang="nl-NL" smtClean="0"/>
              <a:pPr/>
              <a:t>25-7-2016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49B46C28-441A-4368-A1E3-1D46F09D1F9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6609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9A18-83E1-4B14-8550-31BBB3408157}" type="datetimeFigureOut">
              <a:rPr lang="nl-NL" smtClean="0"/>
              <a:pPr/>
              <a:t>25-7-2016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46C28-441A-4368-A1E3-1D46F09D1F9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7843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9A18-83E1-4B14-8550-31BBB3408157}" type="datetimeFigureOut">
              <a:rPr lang="nl-NL" smtClean="0"/>
              <a:pPr/>
              <a:t>25-7-2016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46C28-441A-4368-A1E3-1D46F09D1F9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5246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9A18-83E1-4B14-8550-31BBB3408157}" type="datetimeFigureOut">
              <a:rPr lang="nl-NL" smtClean="0"/>
              <a:pPr/>
              <a:t>25-7-2016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46C28-441A-4368-A1E3-1D46F09D1F9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1145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9A18-83E1-4B14-8550-31BBB3408157}" type="datetimeFigureOut">
              <a:rPr lang="nl-NL" smtClean="0"/>
              <a:pPr/>
              <a:t>25-7-2016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46C28-441A-4368-A1E3-1D46F09D1F9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3976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9A18-83E1-4B14-8550-31BBB3408157}" type="datetimeFigureOut">
              <a:rPr lang="nl-NL" smtClean="0"/>
              <a:pPr/>
              <a:t>25-7-2016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46C28-441A-4368-A1E3-1D46F09D1F9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9204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9A18-83E1-4B14-8550-31BBB3408157}" type="datetimeFigureOut">
              <a:rPr lang="nl-NL" smtClean="0"/>
              <a:pPr/>
              <a:t>25-7-2016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46C28-441A-4368-A1E3-1D46F09D1F9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1374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A9A18-83E1-4B14-8550-31BBB3408157}" type="datetimeFigureOut">
              <a:rPr lang="nl-NL" smtClean="0"/>
              <a:pPr/>
              <a:t>25-7-2016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46C28-441A-4368-A1E3-1D46F09D1F9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89389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De ‘der’-</a:t>
            </a:r>
            <a:r>
              <a:rPr lang="nl-NL" dirty="0" err="1" smtClean="0"/>
              <a:t>Gruppe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Welke woorden horen erbij en hoe werkt het?</a:t>
            </a:r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Welke woorden behoren tot de ‘der’-</a:t>
            </a:r>
            <a:r>
              <a:rPr lang="nl-NL" dirty="0" err="1" smtClean="0"/>
              <a:t>Gruppe</a:t>
            </a:r>
            <a:r>
              <a:rPr lang="nl-NL" dirty="0"/>
              <a:t>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>
                <a:latin typeface="Arial" pitchFamily="34" charset="0"/>
                <a:cs typeface="Arial" pitchFamily="34" charset="0"/>
              </a:rPr>
              <a:t>d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er, die en das: Duitse lidwoorden 					   (vergelijkbaar met het 				   Nederlandse ‘de’ en ‘het’)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dies-		deze; dit</a:t>
            </a:r>
          </a:p>
          <a:p>
            <a:r>
              <a:rPr lang="nl-NL" dirty="0" err="1" smtClean="0">
                <a:latin typeface="Arial" pitchFamily="34" charset="0"/>
                <a:cs typeface="Arial" pitchFamily="34" charset="0"/>
              </a:rPr>
              <a:t>jed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-		iedere, iedereen</a:t>
            </a:r>
          </a:p>
          <a:p>
            <a:r>
              <a:rPr lang="nl-NL" dirty="0" err="1" smtClean="0">
                <a:latin typeface="Arial" pitchFamily="34" charset="0"/>
                <a:cs typeface="Arial" pitchFamily="34" charset="0"/>
              </a:rPr>
              <a:t>manch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-	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sommige</a:t>
            </a:r>
            <a:endParaRPr lang="nl-NL" dirty="0" smtClean="0">
              <a:latin typeface="Arial" pitchFamily="34" charset="0"/>
              <a:cs typeface="Arial" pitchFamily="34" charset="0"/>
            </a:endParaRPr>
          </a:p>
          <a:p>
            <a:r>
              <a:rPr lang="nl-NL" dirty="0" err="1" smtClean="0">
                <a:latin typeface="Arial" pitchFamily="34" charset="0"/>
                <a:cs typeface="Arial" pitchFamily="34" charset="0"/>
              </a:rPr>
              <a:t>welch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-	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welke</a:t>
            </a:r>
            <a:endParaRPr lang="nl-NL" dirty="0" smtClean="0">
              <a:latin typeface="Arial" pitchFamily="34" charset="0"/>
              <a:cs typeface="Arial" pitchFamily="34" charset="0"/>
            </a:endParaRPr>
          </a:p>
          <a:p>
            <a:r>
              <a:rPr lang="nl-NL" dirty="0" err="1" smtClean="0">
                <a:latin typeface="Arial" pitchFamily="34" charset="0"/>
                <a:cs typeface="Arial" pitchFamily="34" charset="0"/>
              </a:rPr>
              <a:t>solch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-	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zulke</a:t>
            </a:r>
            <a:endParaRPr lang="nl-NL" dirty="0" smtClean="0">
              <a:latin typeface="Arial" pitchFamily="34" charset="0"/>
              <a:cs typeface="Arial" pitchFamily="34" charset="0"/>
            </a:endParaRP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all-		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alle(s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), iedereen</a:t>
            </a:r>
            <a:endParaRPr lang="nl-NL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Schema van de ‘der’-</a:t>
            </a:r>
            <a:r>
              <a:rPr lang="nl-NL" dirty="0" err="1" smtClean="0"/>
              <a:t>Gruppe</a:t>
            </a:r>
            <a:endParaRPr lang="nl-NL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168" y="1988840"/>
            <a:ext cx="8229600" cy="1677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vak 4"/>
          <p:cNvSpPr txBox="1"/>
          <p:nvPr/>
        </p:nvSpPr>
        <p:spPr>
          <a:xfrm>
            <a:off x="467544" y="3573016"/>
            <a:ext cx="80648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 smtClean="0">
              <a:latin typeface="Arial" pitchFamily="34" charset="0"/>
              <a:cs typeface="Arial" pitchFamily="34" charset="0"/>
            </a:endParaRP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Bij 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ieder ander woord uit de ‘der’-</a:t>
            </a:r>
            <a:r>
              <a:rPr lang="nl-NL" dirty="0" err="1" smtClean="0">
                <a:latin typeface="Arial" pitchFamily="34" charset="0"/>
                <a:cs typeface="Arial" pitchFamily="34" charset="0"/>
              </a:rPr>
              <a:t>Gruppe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 plak je de laatste letter gewoon achter de stam.</a:t>
            </a:r>
          </a:p>
          <a:p>
            <a:endParaRPr lang="nl-NL" dirty="0">
              <a:latin typeface="Arial" pitchFamily="34" charset="0"/>
              <a:cs typeface="Arial" pitchFamily="34" charset="0"/>
            </a:endParaRPr>
          </a:p>
          <a:p>
            <a:r>
              <a:rPr lang="nl-NL" b="1" dirty="0" smtClean="0">
                <a:latin typeface="Arial" pitchFamily="34" charset="0"/>
                <a:cs typeface="Arial" pitchFamily="34" charset="0"/>
              </a:rPr>
              <a:t>Voorbeeld:</a:t>
            </a:r>
          </a:p>
          <a:p>
            <a:r>
              <a:rPr lang="nl-NL" dirty="0" err="1">
                <a:latin typeface="Arial" pitchFamily="34" charset="0"/>
                <a:cs typeface="Arial" pitchFamily="34" charset="0"/>
              </a:rPr>
              <a:t>d</a:t>
            </a:r>
            <a:r>
              <a:rPr lang="nl-NL" dirty="0" err="1" smtClean="0">
                <a:latin typeface="Arial" pitchFamily="34" charset="0"/>
                <a:cs typeface="Arial" pitchFamily="34" charset="0"/>
              </a:rPr>
              <a:t>ies</a:t>
            </a:r>
            <a:r>
              <a:rPr lang="nl-NL" b="1" dirty="0" err="1" smtClean="0">
                <a:latin typeface="Arial" pitchFamily="34" charset="0"/>
                <a:cs typeface="Arial" pitchFamily="34" charset="0"/>
              </a:rPr>
              <a:t>er</a:t>
            </a:r>
            <a:r>
              <a:rPr lang="nl-NL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kleine </a:t>
            </a:r>
            <a:r>
              <a:rPr lang="nl-NL" dirty="0" err="1" smtClean="0">
                <a:latin typeface="Arial" pitchFamily="34" charset="0"/>
                <a:cs typeface="Arial" pitchFamily="34" charset="0"/>
              </a:rPr>
              <a:t>Mann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 (mannelijk, 1</a:t>
            </a:r>
            <a:r>
              <a:rPr lang="nl-NL" baseline="30000" dirty="0" smtClean="0">
                <a:latin typeface="Arial" pitchFamily="34" charset="0"/>
                <a:cs typeface="Arial" pitchFamily="34" charset="0"/>
              </a:rPr>
              <a:t>ste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 naamval)</a:t>
            </a:r>
          </a:p>
          <a:p>
            <a:r>
              <a:rPr lang="nl-NL" dirty="0">
                <a:latin typeface="Arial" pitchFamily="34" charset="0"/>
                <a:cs typeface="Arial" pitchFamily="34" charset="0"/>
              </a:rPr>
              <a:t>m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anch</a:t>
            </a:r>
            <a:r>
              <a:rPr lang="nl-NL" b="1" dirty="0" smtClean="0">
                <a:latin typeface="Arial" pitchFamily="34" charset="0"/>
                <a:cs typeface="Arial" pitchFamily="34" charset="0"/>
              </a:rPr>
              <a:t>e 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kleine Frau (vrouwelijk, 4</a:t>
            </a:r>
            <a:r>
              <a:rPr lang="nl-NL" baseline="300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 naamval)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all</a:t>
            </a:r>
            <a:r>
              <a:rPr lang="nl-NL" b="1" dirty="0" smtClean="0">
                <a:latin typeface="Arial" pitchFamily="34" charset="0"/>
                <a:cs typeface="Arial" pitchFamily="34" charset="0"/>
              </a:rPr>
              <a:t>en 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kleinen </a:t>
            </a:r>
            <a:r>
              <a:rPr lang="nl-NL" dirty="0" err="1" smtClean="0">
                <a:latin typeface="Arial" pitchFamily="34" charset="0"/>
                <a:cs typeface="Arial" pitchFamily="34" charset="0"/>
              </a:rPr>
              <a:t>Kindern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 (meervoud, 3</a:t>
            </a:r>
            <a:r>
              <a:rPr lang="nl-NL" baseline="300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 naamval)</a:t>
            </a:r>
          </a:p>
          <a:p>
            <a:endParaRPr lang="nl-NL" dirty="0" smtClean="0"/>
          </a:p>
        </p:txBody>
      </p:sp>
      <p:sp>
        <p:nvSpPr>
          <p:cNvPr id="10" name="Tekstvak 9"/>
          <p:cNvSpPr txBox="1"/>
          <p:nvPr/>
        </p:nvSpPr>
        <p:spPr>
          <a:xfrm>
            <a:off x="5652120" y="4365104"/>
            <a:ext cx="3168352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1600" dirty="0" smtClean="0">
                <a:latin typeface="Arial" pitchFamily="34" charset="0"/>
                <a:cs typeface="Arial" pitchFamily="34" charset="0"/>
              </a:rPr>
              <a:t>Let goed op bij 2</a:t>
            </a:r>
            <a:r>
              <a:rPr lang="nl-NL" sz="1600" baseline="300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nl-NL" sz="1600" dirty="0" smtClean="0">
                <a:latin typeface="Arial" pitchFamily="34" charset="0"/>
                <a:cs typeface="Arial" pitchFamily="34" charset="0"/>
              </a:rPr>
              <a:t> naamval mannelijk en onzijdig </a:t>
            </a:r>
            <a:r>
              <a:rPr lang="nl-NL" sz="1600" b="1" dirty="0" smtClean="0">
                <a:latin typeface="Arial" pitchFamily="34" charset="0"/>
                <a:cs typeface="Arial" pitchFamily="34" charset="0"/>
              </a:rPr>
              <a:t>en </a:t>
            </a:r>
            <a:r>
              <a:rPr lang="nl-NL" sz="1600" dirty="0" smtClean="0">
                <a:latin typeface="Arial" pitchFamily="34" charset="0"/>
                <a:cs typeface="Arial" pitchFamily="34" charset="0"/>
              </a:rPr>
              <a:t>bij 3</a:t>
            </a:r>
            <a:r>
              <a:rPr lang="nl-NL" sz="1600" baseline="300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nl-NL" sz="1600" dirty="0" smtClean="0">
                <a:latin typeface="Arial" pitchFamily="34" charset="0"/>
                <a:cs typeface="Arial" pitchFamily="34" charset="0"/>
              </a:rPr>
              <a:t> naamval meervoud: hier komt nog een </a:t>
            </a:r>
            <a:r>
              <a:rPr lang="nl-NL" sz="1600" b="1" dirty="0" smtClean="0">
                <a:latin typeface="Arial" pitchFamily="34" charset="0"/>
                <a:cs typeface="Arial" pitchFamily="34" charset="0"/>
              </a:rPr>
              <a:t>extra letter </a:t>
            </a:r>
            <a:r>
              <a:rPr lang="nl-NL" sz="1600" dirty="0" smtClean="0">
                <a:latin typeface="Arial" pitchFamily="34" charset="0"/>
                <a:cs typeface="Arial" pitchFamily="34" charset="0"/>
              </a:rPr>
              <a:t>achter het zelfstandig naamwoord!</a:t>
            </a:r>
            <a:endParaRPr lang="nl-NL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755576" y="3861048"/>
            <a:ext cx="7848872" cy="20882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Sleutel (bijvoeglijk naamwoord)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nl-NL" sz="2800" dirty="0" smtClean="0">
                <a:latin typeface="Arial" pitchFamily="34" charset="0"/>
                <a:cs typeface="Arial" pitchFamily="34" charset="0"/>
              </a:rPr>
              <a:t>	Als je kijkt naar het </a:t>
            </a:r>
            <a:r>
              <a:rPr lang="nl-NL" sz="2800" dirty="0" smtClean="0">
                <a:latin typeface="Arial" pitchFamily="34" charset="0"/>
                <a:cs typeface="Arial" pitchFamily="34" charset="0"/>
                <a:hlinkClick r:id="rId2" action="ppaction://hlinksldjump"/>
              </a:rPr>
              <a:t>schema </a:t>
            </a:r>
            <a:r>
              <a:rPr lang="nl-NL" sz="2800" dirty="0" smtClean="0">
                <a:latin typeface="Arial" pitchFamily="34" charset="0"/>
                <a:cs typeface="Arial" pitchFamily="34" charset="0"/>
              </a:rPr>
              <a:t>op de vorige dia, zie je dat er een dikgedrukte sleutel om een aantal vakjes heenloopt. Deze sleutel heeft 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alleen betrekking op het bijvoeglijk naamwoord! </a:t>
            </a:r>
            <a:r>
              <a:rPr lang="nl-NL" sz="2800" dirty="0" smtClean="0">
                <a:latin typeface="Arial" pitchFamily="34" charset="0"/>
                <a:cs typeface="Arial" pitchFamily="34" charset="0"/>
              </a:rPr>
              <a:t>De regel is:</a:t>
            </a:r>
          </a:p>
          <a:p>
            <a:pPr>
              <a:buNone/>
            </a:pPr>
            <a:r>
              <a:rPr lang="nl-NL" sz="28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None/>
            </a:pPr>
            <a:r>
              <a:rPr lang="nl-NL" sz="2800" dirty="0">
                <a:latin typeface="Arial" pitchFamily="34" charset="0"/>
                <a:cs typeface="Arial" pitchFamily="34" charset="0"/>
              </a:rPr>
              <a:t>	</a:t>
            </a:r>
            <a:r>
              <a:rPr lang="nl-NL" sz="2800" dirty="0" smtClean="0">
                <a:latin typeface="Arial" pitchFamily="34" charset="0"/>
                <a:cs typeface="Arial" pitchFamily="34" charset="0"/>
              </a:rPr>
              <a:t>Valt een vakje 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nl-NL" sz="2800" dirty="0" smtClean="0">
                <a:latin typeface="Arial" pitchFamily="34" charset="0"/>
                <a:cs typeface="Arial" pitchFamily="34" charset="0"/>
              </a:rPr>
              <a:t>de sleutel? Dan komt er </a:t>
            </a:r>
            <a:r>
              <a:rPr lang="nl-NL" sz="2800" i="1" dirty="0" smtClean="0">
                <a:latin typeface="Arial" pitchFamily="34" charset="0"/>
                <a:cs typeface="Arial" pitchFamily="34" charset="0"/>
              </a:rPr>
              <a:t>–en </a:t>
            </a:r>
            <a:r>
              <a:rPr lang="nl-NL" sz="2800" dirty="0" smtClean="0">
                <a:latin typeface="Arial" pitchFamily="34" charset="0"/>
                <a:cs typeface="Arial" pitchFamily="34" charset="0"/>
              </a:rPr>
              <a:t>achter het bijvoeglijk naamwoord!</a:t>
            </a:r>
          </a:p>
          <a:p>
            <a:pPr>
              <a:buNone/>
            </a:pPr>
            <a:r>
              <a:rPr lang="nl-NL" sz="2800" dirty="0" smtClean="0">
                <a:latin typeface="Arial" pitchFamily="34" charset="0"/>
                <a:cs typeface="Arial" pitchFamily="34" charset="0"/>
              </a:rPr>
              <a:t>	Valt er een vakje 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uit </a:t>
            </a:r>
            <a:r>
              <a:rPr lang="nl-NL" sz="2800" dirty="0" smtClean="0">
                <a:latin typeface="Arial" pitchFamily="34" charset="0"/>
                <a:cs typeface="Arial" pitchFamily="34" charset="0"/>
              </a:rPr>
              <a:t>de sleutel? Dan komt er </a:t>
            </a:r>
            <a:r>
              <a:rPr lang="nl-NL" sz="2800" i="1" dirty="0" smtClean="0">
                <a:latin typeface="Arial" pitchFamily="34" charset="0"/>
                <a:cs typeface="Arial" pitchFamily="34" charset="0"/>
              </a:rPr>
              <a:t>–e </a:t>
            </a:r>
            <a:r>
              <a:rPr lang="nl-NL" sz="2800" dirty="0" smtClean="0">
                <a:latin typeface="Arial" pitchFamily="34" charset="0"/>
                <a:cs typeface="Arial" pitchFamily="34" charset="0"/>
              </a:rPr>
              <a:t>achter het bijvoeglijk naamwoord!</a:t>
            </a:r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rlijn">
  <a:themeElements>
    <a:clrScheme name="Berlij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j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j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TM04033917[[fn=Berlijn]]</Template>
  <TotalTime>56</TotalTime>
  <Words>119</Words>
  <Application>Microsoft Office PowerPoint</Application>
  <PresentationFormat>Diavoorstelling (4:3)</PresentationFormat>
  <Paragraphs>24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Trebuchet MS</vt:lpstr>
      <vt:lpstr>Berlijn</vt:lpstr>
      <vt:lpstr>De ‘der’-Gruppe</vt:lpstr>
      <vt:lpstr>Welke woorden behoren tot de ‘der’-Gruppe?</vt:lpstr>
      <vt:lpstr>Schema van de ‘der’-Gruppe</vt:lpstr>
      <vt:lpstr>Sleutel (bijvoeglijk naamwoord)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‘der’-Gruppe</dc:title>
  <dc:creator>KMR</dc:creator>
  <cp:lastModifiedBy>Kammen, MMA (Marieke) van der</cp:lastModifiedBy>
  <cp:revision>8</cp:revision>
  <dcterms:created xsi:type="dcterms:W3CDTF">2016-01-07T09:54:16Z</dcterms:created>
  <dcterms:modified xsi:type="dcterms:W3CDTF">2016-07-25T17:11:17Z</dcterms:modified>
</cp:coreProperties>
</file>